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3" r:id="rId4"/>
    <p:sldId id="278" r:id="rId5"/>
    <p:sldId id="256" r:id="rId6"/>
    <p:sldId id="259" r:id="rId7"/>
    <p:sldId id="257" r:id="rId8"/>
    <p:sldId id="258" r:id="rId9"/>
    <p:sldId id="260" r:id="rId10"/>
    <p:sldId id="272" r:id="rId11"/>
    <p:sldId id="262" r:id="rId12"/>
    <p:sldId id="264" r:id="rId13"/>
    <p:sldId id="275" r:id="rId14"/>
    <p:sldId id="265" r:id="rId15"/>
    <p:sldId id="266" r:id="rId16"/>
    <p:sldId id="267" r:id="rId17"/>
    <p:sldId id="276" r:id="rId18"/>
    <p:sldId id="271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010A-65DF-4A5A-8844-F9BB18032CA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4ED5C-B3CA-4BA3-8AF8-12716AEF4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5867400"/>
          </a:xfrm>
        </p:spPr>
        <p:txBody>
          <a:bodyPr>
            <a:noAutofit/>
          </a:bodyPr>
          <a:lstStyle/>
          <a:p>
            <a:pPr>
              <a:tabLst>
                <a:tab pos="463550" algn="l"/>
              </a:tabLst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Polymer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1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University of </a:t>
            </a:r>
            <a:r>
              <a:rPr lang="en-US" sz="5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diyala</a:t>
            </a: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Physics</a:t>
            </a:r>
            <a:b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2021-12020</a:t>
            </a: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5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Structural characteristics - Closely related to material properties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15240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Linear polymers </a:t>
            </a:r>
            <a:r>
              <a:rPr lang="en-US" sz="2400" dirty="0" smtClean="0"/>
              <a:t>are whose macromolecules are long chains with high degree of asymmetry</a:t>
            </a:r>
          </a:p>
          <a:p>
            <a:r>
              <a:rPr lang="en-US" sz="2400" dirty="0" smtClean="0"/>
              <a:t>such as polythene, polyvinyl chloride, etc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048000" y="2743200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Branched r polymer </a:t>
            </a:r>
            <a:r>
              <a:rPr lang="en-US" sz="2400" b="1" dirty="0" smtClean="0">
                <a:solidFill>
                  <a:srgbClr val="00B050"/>
                </a:solidFill>
              </a:rPr>
              <a:t>is a long chain ( usually called the main or backbone, chain) with side branches (side chain), the number of which may vary widely. </a:t>
            </a:r>
            <a:r>
              <a:rPr lang="en-US" sz="2400" dirty="0" smtClean="0"/>
              <a:t>such as low density polythene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4876800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Copolymer or three dimensional</a:t>
            </a:r>
            <a:r>
              <a:rPr lang="en-US" sz="2400" b="1" dirty="0" smtClean="0"/>
              <a:t>,   polymer </a:t>
            </a:r>
            <a:r>
              <a:rPr lang="en-US" sz="2400" b="1" dirty="0" err="1" smtClean="0"/>
              <a:t>consistes</a:t>
            </a:r>
            <a:r>
              <a:rPr lang="en-US" sz="2400" b="1" dirty="0" smtClean="0"/>
              <a:t> of long chains connected up into a three </a:t>
            </a:r>
            <a:r>
              <a:rPr lang="en-US" sz="2400" b="1" dirty="0" err="1" smtClean="0"/>
              <a:t>dimentional</a:t>
            </a:r>
            <a:r>
              <a:rPr lang="en-US" sz="2400" b="1" dirty="0" smtClean="0"/>
              <a:t> network by </a:t>
            </a:r>
            <a:r>
              <a:rPr lang="en-US" sz="2400" b="1" dirty="0" err="1" smtClean="0"/>
              <a:t>chimecal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crosslinks</a:t>
            </a:r>
            <a:r>
              <a:rPr lang="en-US" sz="2400" b="1" dirty="0" smtClean="0"/>
              <a:t>. </a:t>
            </a:r>
            <a:r>
              <a:rPr lang="en-US" sz="2400" b="1" dirty="0" smtClean="0">
                <a:solidFill>
                  <a:srgbClr val="00B050"/>
                </a:solidFill>
              </a:rPr>
              <a:t>such as </a:t>
            </a:r>
            <a:r>
              <a:rPr lang="en-US" sz="2400" b="1" dirty="0" err="1" smtClean="0">
                <a:solidFill>
                  <a:srgbClr val="00B050"/>
                </a:solidFill>
              </a:rPr>
              <a:t>bakelite</a:t>
            </a:r>
            <a:r>
              <a:rPr lang="en-US" sz="2400" b="1" dirty="0" smtClean="0">
                <a:solidFill>
                  <a:srgbClr val="00B050"/>
                </a:solidFill>
              </a:rPr>
              <a:t>, melamine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12292" name="Picture 4" descr="http://textbook.s-anand.net/wp-content/uploads/2011/08/15_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2724150" cy="685800"/>
          </a:xfrm>
          <a:prstGeom prst="rect">
            <a:avLst/>
          </a:prstGeom>
          <a:noFill/>
        </p:spPr>
      </p:pic>
      <p:pic>
        <p:nvPicPr>
          <p:cNvPr id="12294" name="Picture 6" descr="http://textbook.s-anand.net/wp-content/uploads/2011/08/15_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124200"/>
            <a:ext cx="2543175" cy="1295400"/>
          </a:xfrm>
          <a:prstGeom prst="rect">
            <a:avLst/>
          </a:prstGeom>
          <a:noFill/>
        </p:spPr>
      </p:pic>
      <p:pic>
        <p:nvPicPr>
          <p:cNvPr id="12296" name="Picture 8" descr="http://textbook.s-anand.net/wp-content/uploads/2011/08/15_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953000"/>
            <a:ext cx="2743201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224" y="304800"/>
            <a:ext cx="8772376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745163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Classification of polymers:</a:t>
            </a:r>
          </a:p>
          <a:p>
            <a:r>
              <a:rPr lang="en-US" b="1" dirty="0"/>
              <a:t>Polymers (synthetic)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Thermoplastics </a:t>
            </a:r>
            <a:r>
              <a:rPr lang="en-US" b="1" i="1" dirty="0">
                <a:solidFill>
                  <a:srgbClr val="FF0000"/>
                </a:solidFill>
              </a:rPr>
              <a:t>(plastics) </a:t>
            </a:r>
            <a:r>
              <a:rPr lang="en-US" b="1" i="1" dirty="0"/>
              <a:t>— linear, some </a:t>
            </a:r>
            <a:r>
              <a:rPr lang="en-US" b="1" i="1" dirty="0" smtClean="0"/>
              <a:t>cross-linking </a:t>
            </a:r>
            <a:r>
              <a:rPr lang="en-US" dirty="0" smtClean="0"/>
              <a:t>can </a:t>
            </a:r>
            <a:r>
              <a:rPr lang="en-US" dirty="0"/>
              <a:t>be melted and reformed on </a:t>
            </a:r>
            <a:r>
              <a:rPr lang="en-US" dirty="0" smtClean="0"/>
              <a:t>heating  -  </a:t>
            </a:r>
            <a:r>
              <a:rPr lang="en-US" b="1" dirty="0" smtClean="0"/>
              <a:t>recyclable -  crystalline </a:t>
            </a:r>
            <a:r>
              <a:rPr lang="en-US" b="1" dirty="0"/>
              <a:t>or non-crystalline</a:t>
            </a:r>
          </a:p>
          <a:p>
            <a:pPr marL="341313" indent="-341313">
              <a:buAutoNum type="arabicParenR"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b="1" dirty="0">
                <a:solidFill>
                  <a:srgbClr val="00B050"/>
                </a:solidFill>
              </a:rPr>
              <a:t>Amorphous</a:t>
            </a:r>
            <a:r>
              <a:rPr lang="en-US" b="1" dirty="0"/>
              <a:t>—no ordered structure</a:t>
            </a:r>
          </a:p>
          <a:p>
            <a:pPr>
              <a:buNone/>
            </a:pPr>
            <a:r>
              <a:rPr lang="en-US" dirty="0" smtClean="0"/>
              <a:t>      b</a:t>
            </a:r>
            <a:r>
              <a:rPr lang="en-US" dirty="0"/>
              <a:t>) </a:t>
            </a:r>
            <a:r>
              <a:rPr lang="en-US" b="1" dirty="0">
                <a:solidFill>
                  <a:srgbClr val="00B050"/>
                </a:solidFill>
              </a:rPr>
              <a:t>Semi-crystalline</a:t>
            </a:r>
            <a:r>
              <a:rPr lang="en-US" b="1" dirty="0"/>
              <a:t>—composed of microscopic </a:t>
            </a:r>
            <a:r>
              <a:rPr lang="en-US" b="1" dirty="0" smtClean="0"/>
              <a:t>crystallites</a:t>
            </a:r>
            <a:endParaRPr lang="en-US" b="1" dirty="0"/>
          </a:p>
          <a:p>
            <a:pPr>
              <a:buNone/>
            </a:pPr>
            <a:r>
              <a:rPr lang="en-US" dirty="0"/>
              <a:t>domains of crystalline structure. Can be ordered</a:t>
            </a:r>
            <a:r>
              <a:rPr lang="en-US" dirty="0" smtClean="0"/>
              <a:t>. </a:t>
            </a:r>
            <a:r>
              <a:rPr lang="en-US" b="1" dirty="0" smtClean="0"/>
              <a:t>Fibers </a:t>
            </a:r>
            <a:r>
              <a:rPr lang="en-US" b="1" dirty="0"/>
              <a:t>(nylon, polyester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2) </a:t>
            </a:r>
            <a:r>
              <a:rPr lang="en-US" b="1" i="1" dirty="0" err="1">
                <a:solidFill>
                  <a:srgbClr val="FF0000"/>
                </a:solidFill>
              </a:rPr>
              <a:t>Elastomers</a:t>
            </a:r>
            <a:r>
              <a:rPr lang="en-US" b="1" i="1" dirty="0">
                <a:solidFill>
                  <a:srgbClr val="FF0000"/>
                </a:solidFill>
              </a:rPr>
              <a:t> (rubbers) </a:t>
            </a:r>
            <a:r>
              <a:rPr lang="en-US" b="1" i="1" dirty="0"/>
              <a:t>— moderately cross-linked</a:t>
            </a:r>
          </a:p>
          <a:p>
            <a:pPr>
              <a:buNone/>
            </a:pPr>
            <a:r>
              <a:rPr lang="en-US" dirty="0"/>
              <a:t>can be stretched and rapidly recover their original dimension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b="1" i="1" dirty="0" err="1" smtClean="0">
                <a:solidFill>
                  <a:srgbClr val="FF0000"/>
                </a:solidFill>
              </a:rPr>
              <a:t>Thermosets</a:t>
            </a:r>
            <a:r>
              <a:rPr lang="en-US" b="1" i="1" dirty="0"/>
              <a:t>—(resins)—</a:t>
            </a:r>
            <a:r>
              <a:rPr lang="en-US" b="1" i="1" dirty="0" smtClean="0"/>
              <a:t>massively </a:t>
            </a:r>
            <a:r>
              <a:rPr lang="ar-EG" b="1" i="1" dirty="0" smtClean="0"/>
              <a:t>على نطاق واسع</a:t>
            </a:r>
            <a:r>
              <a:rPr lang="en-US" b="1" i="1" dirty="0" smtClean="0"/>
              <a:t> </a:t>
            </a:r>
            <a:r>
              <a:rPr lang="en-US" b="1" i="1" dirty="0"/>
              <a:t>cross-linked</a:t>
            </a:r>
          </a:p>
          <a:p>
            <a:r>
              <a:rPr lang="en-US" dirty="0"/>
              <a:t>very rigid; degrade on </a:t>
            </a:r>
            <a:r>
              <a:rPr lang="en-US" dirty="0" smtClean="0"/>
              <a:t>heating - </a:t>
            </a:r>
            <a:r>
              <a:rPr lang="en-US" b="1" i="1" dirty="0" smtClean="0"/>
              <a:t>not </a:t>
            </a:r>
            <a:r>
              <a:rPr lang="en-US" b="1" i="1" dirty="0"/>
              <a:t>recyclable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b="1" i="1" dirty="0" err="1">
                <a:solidFill>
                  <a:srgbClr val="FF0000"/>
                </a:solidFill>
              </a:rPr>
              <a:t>Dendrimers</a:t>
            </a:r>
            <a:r>
              <a:rPr lang="en-US" b="1" i="1" dirty="0"/>
              <a:t>—multiply branched—multiple consecutive (regular) branches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503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91000"/>
              </a:tblGrid>
              <a:tr h="1388301">
                <a:tc>
                  <a:txBody>
                    <a:bodyPr/>
                    <a:lstStyle/>
                    <a:p>
                      <a:endParaRPr lang="en-US" sz="2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Rubber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Elastomers</a:t>
                      </a:r>
                      <a:endParaRPr lang="en-US" sz="2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3945699">
                <a:tc>
                  <a:txBody>
                    <a:bodyPr/>
                    <a:lstStyle/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butadiene, isoprene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cross linked structure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strength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recovery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Thermoplastic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Thermoset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lightly cross linked</a:t>
                      </a:r>
                    </a:p>
                    <a:p>
                      <a:endParaRPr lang="en-U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elongation (&gt;400%)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00200" y="457200"/>
            <a:ext cx="594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Rubber and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Elastomers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4648200"/>
          </a:xfrm>
        </p:spPr>
        <p:txBody>
          <a:bodyPr>
            <a:normAutofit/>
          </a:bodyPr>
          <a:lstStyle/>
          <a:p>
            <a:r>
              <a:rPr lang="en-US" b="1" dirty="0"/>
              <a:t>Biopolymers</a:t>
            </a:r>
            <a:br>
              <a:rPr lang="en-US" b="1" dirty="0"/>
            </a:br>
            <a:r>
              <a:rPr lang="en-US" dirty="0"/>
              <a:t>polypeptides—proteins-amino acid </a:t>
            </a:r>
            <a:r>
              <a:rPr lang="en-US" dirty="0" err="1"/>
              <a:t>heteropolymer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nucleic acids—RNA/DNA</a:t>
            </a:r>
            <a:br>
              <a:rPr lang="en-US" dirty="0"/>
            </a:br>
            <a:r>
              <a:rPr lang="en-US" dirty="0"/>
              <a:t>polysaccharides—sugars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/>
              <a:t>Characterization</a:t>
            </a:r>
          </a:p>
          <a:p>
            <a:pPr>
              <a:buNone/>
            </a:pPr>
            <a:r>
              <a:rPr lang="en-US" b="1" i="1" dirty="0"/>
              <a:t>1) How do polymers respond to an applied force?</a:t>
            </a:r>
          </a:p>
          <a:p>
            <a:pPr>
              <a:buNone/>
            </a:pPr>
            <a:r>
              <a:rPr lang="en-US" sz="2200" dirty="0"/>
              <a:t>(study of flow and deformation: </a:t>
            </a:r>
            <a:r>
              <a:rPr lang="en-US" sz="2200" dirty="0" err="1"/>
              <a:t>rheology</a:t>
            </a:r>
            <a:r>
              <a:rPr lang="en-US" sz="2200" dirty="0"/>
              <a:t>)</a:t>
            </a:r>
          </a:p>
          <a:p>
            <a:pPr>
              <a:buNone/>
            </a:pPr>
            <a:r>
              <a:rPr lang="en-US" sz="2200" dirty="0"/>
              <a:t>·  An elastic medium is described by Newton’s Law:</a:t>
            </a:r>
          </a:p>
          <a:p>
            <a:pPr>
              <a:buNone/>
            </a:pPr>
            <a:r>
              <a:rPr lang="en-US" sz="2200" i="1" dirty="0" smtClean="0"/>
              <a:t>                                          F</a:t>
            </a:r>
            <a:r>
              <a:rPr lang="en-US" sz="2200" i="1" dirty="0"/>
              <a:t>=-</a:t>
            </a:r>
            <a:r>
              <a:rPr lang="en-US" sz="2200" i="1" dirty="0" err="1"/>
              <a:t>kx</a:t>
            </a:r>
            <a:endParaRPr lang="en-US" sz="2200" i="1" dirty="0"/>
          </a:p>
          <a:p>
            <a:pPr>
              <a:buNone/>
            </a:pPr>
            <a:r>
              <a:rPr lang="en-US" sz="2200" dirty="0"/>
              <a:t>·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 </a:t>
            </a:r>
            <a:r>
              <a:rPr lang="en-US" sz="2200" dirty="0"/>
              <a:t>If you apply a force (a stress), the material displaces </a:t>
            </a:r>
            <a:r>
              <a:rPr lang="en-US" sz="2200" dirty="0" smtClean="0"/>
              <a:t>by an </a:t>
            </a:r>
            <a:r>
              <a:rPr lang="en-US" sz="2200" dirty="0"/>
              <a:t>amount x:</a:t>
            </a:r>
          </a:p>
          <a:p>
            <a:pPr>
              <a:buNone/>
            </a:pPr>
            <a:r>
              <a:rPr lang="en-US" sz="2200" i="1" dirty="0" smtClean="0"/>
              <a:t>                                      X =  -F /k </a:t>
            </a:r>
            <a:endParaRPr lang="en-US" sz="2200" i="1" dirty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small </a:t>
            </a:r>
            <a:r>
              <a:rPr lang="en-US" sz="2200" dirty="0"/>
              <a:t>k: </a:t>
            </a:r>
            <a:r>
              <a:rPr lang="en-US" sz="2200" dirty="0" smtClean="0"/>
              <a:t>  weak spring      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 </a:t>
            </a:r>
            <a:r>
              <a:rPr lang="en-US" sz="2200" dirty="0"/>
              <a:t>easily displaced</a:t>
            </a:r>
          </a:p>
          <a:p>
            <a:pPr>
              <a:buNone/>
            </a:pPr>
            <a:r>
              <a:rPr lang="en-US" sz="2200" dirty="0" smtClean="0"/>
              <a:t>big </a:t>
            </a:r>
            <a:r>
              <a:rPr lang="en-US" sz="2200" dirty="0"/>
              <a:t>K: </a:t>
            </a:r>
            <a:r>
              <a:rPr lang="en-US" sz="2200" dirty="0" smtClean="0"/>
              <a:t>      stiff spring       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 </a:t>
            </a:r>
            <a:r>
              <a:rPr lang="en-US" sz="2200" dirty="0"/>
              <a:t>difficult to displace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·  </a:t>
            </a:r>
            <a:r>
              <a:rPr lang="en-US" sz="2200" dirty="0"/>
              <a:t>Polymers are often non-Newtonian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76400"/>
            <a:ext cx="2514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229600" cy="76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153" y="304800"/>
            <a:ext cx="8772447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905000"/>
          </a:xfrm>
        </p:spPr>
        <p:txBody>
          <a:bodyPr>
            <a:noAutofit/>
          </a:bodyPr>
          <a:lstStyle/>
          <a:p>
            <a:pPr algn="just"/>
            <a:r>
              <a:rPr lang="en-US" sz="2800" b="1" i="1" dirty="0">
                <a:solidFill>
                  <a:srgbClr val="00B0F0"/>
                </a:solidFill>
              </a:rPr>
              <a:t>The elastic modulus m is highly temperature dependent!</a:t>
            </a:r>
            <a:r>
              <a:rPr lang="en-US" sz="2800" b="1" i="1" dirty="0"/>
              <a:t/>
            </a:r>
            <a:br>
              <a:rPr lang="en-US" sz="2800" b="1" i="1" dirty="0"/>
            </a:br>
            <a:r>
              <a:rPr lang="en-US" sz="2800" dirty="0"/>
              <a:t>Rubber has small </a:t>
            </a:r>
            <a:r>
              <a:rPr lang="en-US" sz="2800" i="1" dirty="0"/>
              <a:t>m at room </a:t>
            </a:r>
            <a:r>
              <a:rPr lang="en-US" sz="2800" i="1" dirty="0" smtClean="0"/>
              <a:t>temperature.</a:t>
            </a:r>
            <a:br>
              <a:rPr lang="en-US" sz="2800" i="1" dirty="0" smtClean="0"/>
            </a:br>
            <a:r>
              <a:rPr lang="en-US" sz="2800" dirty="0" smtClean="0"/>
              <a:t>Also</a:t>
            </a:r>
            <a:r>
              <a:rPr lang="en-US" sz="2800" dirty="0"/>
              <a:t>, plastics heated above room temperature are less stiff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61188"/>
            <a:ext cx="6553200" cy="299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51816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room temperature on this plot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(depends on whether you have a rubber or plastic)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various temperatures characterize polymers.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0198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2) Molecular Weight </a:t>
            </a:r>
            <a:r>
              <a:rPr lang="en-US" b="1" i="1" dirty="0" smtClean="0">
                <a:solidFill>
                  <a:srgbClr val="FF0000"/>
                </a:solidFill>
              </a:rPr>
              <a:t>[Molar </a:t>
            </a:r>
            <a:r>
              <a:rPr lang="en-US" b="1" i="1" dirty="0">
                <a:solidFill>
                  <a:srgbClr val="FF0000"/>
                </a:solidFill>
              </a:rPr>
              <a:t>Mass (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)]</a:t>
            </a:r>
            <a:endParaRPr lang="en-US" b="1" i="1" dirty="0">
              <a:solidFill>
                <a:srgbClr val="FF0000"/>
              </a:solidFill>
            </a:endParaRPr>
          </a:p>
          <a:p>
            <a:r>
              <a:rPr lang="en-US" i="1" dirty="0" smtClean="0"/>
              <a:t>The number of repeating units or (monomer units) in the chain is called </a:t>
            </a:r>
            <a:r>
              <a:rPr lang="en-US" i="1" dirty="0" smtClean="0">
                <a:solidFill>
                  <a:srgbClr val="FF0000"/>
                </a:solidFill>
              </a:rPr>
              <a:t>the </a:t>
            </a:r>
            <a:r>
              <a:rPr lang="en-US" i="1" dirty="0">
                <a:solidFill>
                  <a:srgbClr val="FF0000"/>
                </a:solidFill>
              </a:rPr>
              <a:t>degree of </a:t>
            </a:r>
            <a:r>
              <a:rPr lang="en-US" i="1" dirty="0" err="1" smtClean="0">
                <a:solidFill>
                  <a:srgbClr val="FF0000"/>
                </a:solidFill>
              </a:rPr>
              <a:t>polymerization,denoted</a:t>
            </a:r>
            <a:r>
              <a:rPr lang="en-US" i="1" dirty="0" smtClean="0">
                <a:solidFill>
                  <a:srgbClr val="FF0000"/>
                </a:solidFill>
              </a:rPr>
              <a:t> by the letter </a:t>
            </a:r>
            <a:r>
              <a:rPr lang="en-US" b="1" i="1" dirty="0" smtClean="0">
                <a:solidFill>
                  <a:srgbClr val="00B050"/>
                </a:solidFill>
              </a:rPr>
              <a:t>n</a:t>
            </a:r>
            <a:r>
              <a:rPr lang="en-US" i="1" dirty="0" smtClean="0">
                <a:solidFill>
                  <a:srgbClr val="FF0000"/>
                </a:solidFill>
              </a:rPr>
              <a:t> or </a:t>
            </a:r>
            <a:r>
              <a:rPr lang="en-US" b="1" i="1" dirty="0" smtClean="0">
                <a:solidFill>
                  <a:srgbClr val="00B050"/>
                </a:solidFill>
              </a:rPr>
              <a:t>P</a:t>
            </a:r>
            <a:r>
              <a:rPr lang="en-US" i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The </a:t>
            </a:r>
            <a:r>
              <a:rPr lang="en-US" i="1" dirty="0" smtClean="0"/>
              <a:t>molar mass (molecular weight) </a:t>
            </a:r>
            <a:r>
              <a:rPr lang="en-US" i="1" dirty="0"/>
              <a:t>of polymer </a:t>
            </a:r>
            <a:r>
              <a:rPr lang="en-US" i="1" dirty="0" smtClean="0"/>
              <a:t>molecule (M</a:t>
            </a:r>
            <a:r>
              <a:rPr lang="en-US" i="1" baseline="-25000" dirty="0" smtClean="0"/>
              <a:t>w</a:t>
            </a:r>
            <a:r>
              <a:rPr lang="en-US" i="1" dirty="0" smtClean="0"/>
              <a:t>) equal to the degree of polymerization</a:t>
            </a:r>
            <a:r>
              <a:rPr lang="en-US" b="1" i="1" dirty="0" smtClean="0">
                <a:solidFill>
                  <a:srgbClr val="00B050"/>
                </a:solidFill>
              </a:rPr>
              <a:t> n </a:t>
            </a:r>
            <a:r>
              <a:rPr lang="en-US" i="1" dirty="0" smtClean="0"/>
              <a:t>and the </a:t>
            </a:r>
            <a:r>
              <a:rPr lang="en-US" i="1" dirty="0" err="1" smtClean="0"/>
              <a:t>moleculsr</a:t>
            </a:r>
            <a:r>
              <a:rPr lang="en-US" i="1" dirty="0" smtClean="0"/>
              <a:t> weight of </a:t>
            </a:r>
            <a:r>
              <a:rPr lang="en-US" i="1" dirty="0" err="1" smtClean="0"/>
              <a:t>monemeric</a:t>
            </a:r>
            <a:r>
              <a:rPr lang="en-US" i="1" dirty="0" smtClean="0"/>
              <a:t> unit </a:t>
            </a:r>
            <a:r>
              <a:rPr lang="en-US" b="1" i="1" dirty="0" smtClean="0">
                <a:solidFill>
                  <a:srgbClr val="00B050"/>
                </a:solidFill>
              </a:rPr>
              <a:t>M</a:t>
            </a:r>
            <a:r>
              <a:rPr lang="en-US" b="1" i="1" baseline="-25000" dirty="0" smtClean="0">
                <a:solidFill>
                  <a:srgbClr val="00B050"/>
                </a:solidFill>
              </a:rPr>
              <a:t>u</a:t>
            </a:r>
            <a:endParaRPr lang="en-US" b="1" i="1" baseline="-25000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4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6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sz="4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  n M</a:t>
            </a:r>
            <a:r>
              <a:rPr lang="en-US" sz="46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sz="4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The degree of polymerization may be vary over a wide range , from a few units to </a:t>
            </a:r>
            <a:r>
              <a:rPr lang="en-US" dirty="0" smtClean="0">
                <a:solidFill>
                  <a:srgbClr val="00B050"/>
                </a:solidFill>
              </a:rPr>
              <a:t>5000- 10000 </a:t>
            </a:r>
            <a:r>
              <a:rPr lang="en-US" dirty="0" smtClean="0"/>
              <a:t>and more. </a:t>
            </a:r>
          </a:p>
          <a:p>
            <a:r>
              <a:rPr lang="en-US" dirty="0" smtClean="0"/>
              <a:t>Polymers with a high degree of </a:t>
            </a:r>
            <a:r>
              <a:rPr lang="en-US" dirty="0" err="1" smtClean="0"/>
              <a:t>polymerzation</a:t>
            </a:r>
            <a:r>
              <a:rPr lang="en-US" dirty="0" smtClean="0"/>
              <a:t> are called </a:t>
            </a:r>
            <a:r>
              <a:rPr lang="en-US" dirty="0" smtClean="0">
                <a:solidFill>
                  <a:srgbClr val="FF0000"/>
                </a:solidFill>
              </a:rPr>
              <a:t>high polymer </a:t>
            </a:r>
          </a:p>
          <a:p>
            <a:r>
              <a:rPr lang="en-US" dirty="0" smtClean="0"/>
              <a:t>Polymers with low degree of polymerization are known as </a:t>
            </a:r>
            <a:r>
              <a:rPr lang="en-US" dirty="0" err="1" smtClean="0">
                <a:solidFill>
                  <a:srgbClr val="FF0000"/>
                </a:solidFill>
              </a:rPr>
              <a:t>oligomers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High polymers have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( 10</a:t>
            </a:r>
            <a:r>
              <a:rPr lang="en-US" baseline="30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-10</a:t>
            </a:r>
            <a:r>
              <a:rPr lang="en-US" baseline="30000" dirty="0" smtClean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Oligomers</a:t>
            </a:r>
            <a:r>
              <a:rPr lang="en-US" dirty="0" smtClean="0">
                <a:solidFill>
                  <a:srgbClr val="FF0000"/>
                </a:solidFill>
              </a:rPr>
              <a:t> have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( 5000-6000)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©2002 John Wiley &amp; Sons, Inc.  M. P. Groover, “Fundamentals of Modern Manufacturing 2/e”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POLYMERS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Fundamentals of Polymer Technology</a:t>
            </a:r>
          </a:p>
          <a:p>
            <a:r>
              <a:rPr lang="en-US"/>
              <a:t>Thermoplastic Polymers</a:t>
            </a:r>
          </a:p>
          <a:p>
            <a:r>
              <a:rPr lang="en-US"/>
              <a:t>Thermosetting Polymers</a:t>
            </a:r>
          </a:p>
          <a:p>
            <a:r>
              <a:rPr lang="en-US"/>
              <a:t>Elastomers</a:t>
            </a:r>
          </a:p>
          <a:p>
            <a:r>
              <a:rPr lang="en-US"/>
              <a:t>Guide to the Processing of Polymers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4447"/>
            <a:ext cx="8182708" cy="615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©2002 John Wiley &amp; Sons, Inc.  M. P. Groover, “Fundamentals of Modern Manufacturing 2/e”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Polymer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dirty="0"/>
              <a:t>A compound consisting of long‑</a:t>
            </a:r>
            <a:r>
              <a:rPr lang="en-US" dirty="0" err="1"/>
              <a:t>chain</a:t>
            </a:r>
            <a:r>
              <a:rPr lang="en-US" dirty="0"/>
              <a:t> molecules, each molecule made up of repeating units connected </a:t>
            </a:r>
            <a:r>
              <a:rPr lang="en-US"/>
              <a:t>together </a:t>
            </a:r>
            <a:r>
              <a:rPr lang="en-US" smtClean="0"/>
              <a:t> (</a:t>
            </a:r>
            <a:r>
              <a:rPr lang="en-US" b="1" i="1" smtClean="0"/>
              <a:t>built up by repetitive bonding (covalent) of</a:t>
            </a:r>
            <a:r>
              <a:rPr lang="en-US" smtClean="0"/>
              <a:t>)</a:t>
            </a:r>
            <a:endParaRPr lang="en-US" dirty="0"/>
          </a:p>
          <a:p>
            <a:r>
              <a:rPr lang="en-US" dirty="0"/>
              <a:t>There may be thousands, even millions of units in a single polymer molecule</a:t>
            </a:r>
          </a:p>
          <a:p>
            <a:r>
              <a:rPr lang="en-US" dirty="0"/>
              <a:t>The word </a:t>
            </a:r>
            <a:r>
              <a:rPr lang="en-US" i="1" dirty="0"/>
              <a:t>polymer</a:t>
            </a:r>
            <a:r>
              <a:rPr lang="en-US" dirty="0"/>
              <a:t> is derived from the Greek words </a:t>
            </a:r>
            <a:r>
              <a:rPr lang="en-US" i="1" dirty="0"/>
              <a:t>poly</a:t>
            </a:r>
            <a:r>
              <a:rPr lang="en-US" dirty="0"/>
              <a:t>, meaning many, and </a:t>
            </a:r>
            <a:r>
              <a:rPr lang="en-US" i="1" dirty="0" err="1"/>
              <a:t>meros</a:t>
            </a:r>
            <a:r>
              <a:rPr lang="en-US" dirty="0"/>
              <a:t> (reduced to </a:t>
            </a:r>
            <a:r>
              <a:rPr lang="en-US" i="1" dirty="0" err="1"/>
              <a:t>mer</a:t>
            </a:r>
            <a:r>
              <a:rPr lang="en-US" dirty="0"/>
              <a:t>), meaning part</a:t>
            </a:r>
          </a:p>
          <a:p>
            <a:r>
              <a:rPr lang="en-US" dirty="0"/>
              <a:t>Most polymers are based on carbon and are therefore considered organic chemicals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b="1" dirty="0"/>
              <a:t>Introduction To Polymer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3820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Polymer</a:t>
            </a:r>
          </a:p>
          <a:p>
            <a:r>
              <a:rPr lang="en-US" b="1" i="1" dirty="0" smtClean="0"/>
              <a:t> </a:t>
            </a:r>
            <a:r>
              <a:rPr lang="en-US" b="1" i="1" dirty="0"/>
              <a:t>A large molecule (macromolecule) built up by repetitive bonding (covalent) of</a:t>
            </a:r>
          </a:p>
          <a:p>
            <a:r>
              <a:rPr lang="en-US" b="1" dirty="0"/>
              <a:t>smaller molecules (monomers)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4196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Polymers are formed by linking monomers through chemical reaction—</a:t>
            </a:r>
            <a:r>
              <a:rPr lang="en-US" sz="3200" dirty="0">
                <a:solidFill>
                  <a:srgbClr val="FF0000"/>
                </a:solidFill>
              </a:rPr>
              <a:t>called polymerization</a:t>
            </a:r>
            <a:r>
              <a:rPr lang="en-US" sz="3200" dirty="0"/>
              <a:t>.</a:t>
            </a:r>
          </a:p>
          <a:p>
            <a:r>
              <a:rPr lang="en-US" sz="3200" dirty="0"/>
              <a:t>You don’t end up with a unique molecule.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76200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381000"/>
            <a:ext cx="807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Polymers are formed by linking monomers through chemical reaction—</a:t>
            </a:r>
            <a:r>
              <a:rPr lang="en-US" sz="2800" dirty="0" smtClean="0">
                <a:solidFill>
                  <a:srgbClr val="FF0000"/>
                </a:solidFill>
              </a:rPr>
              <a:t>called polymerization</a:t>
            </a:r>
            <a:r>
              <a:rPr lang="en-US" sz="2800" dirty="0" smtClean="0"/>
              <a:t>.</a:t>
            </a:r>
          </a:p>
          <a:p>
            <a:pPr algn="ctr"/>
            <a:r>
              <a:rPr lang="en-US" sz="2800" dirty="0" smtClean="0"/>
              <a:t>You don’t end up with a unique molecule.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Example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2209800"/>
          </a:xfrm>
        </p:spPr>
        <p:txBody>
          <a:bodyPr>
            <a:normAutofit fontScale="90000"/>
          </a:bodyPr>
          <a:lstStyle/>
          <a:p>
            <a:r>
              <a:rPr lang="en-US" sz="3100" b="1" i="1" dirty="0" err="1"/>
              <a:t>Homopolymer</a:t>
            </a:r>
            <a:r>
              <a:rPr lang="en-US" sz="3100" b="1" i="1" dirty="0"/>
              <a:t>: </a:t>
            </a:r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100" b="1" i="1" dirty="0" smtClean="0"/>
              <a:t>All </a:t>
            </a:r>
            <a:r>
              <a:rPr lang="en-US" sz="3100" b="1" i="1" dirty="0" err="1" smtClean="0"/>
              <a:t>monemer</a:t>
            </a:r>
            <a:r>
              <a:rPr lang="en-US" sz="3100" b="1" i="1" dirty="0" smtClean="0"/>
              <a:t> are A </a:t>
            </a:r>
            <a:r>
              <a:rPr lang="en-US" sz="3100" b="1" i="1" dirty="0"/>
              <a:t>identical</a:t>
            </a:r>
            <a:br>
              <a:rPr lang="en-US" sz="3100" b="1" i="1" dirty="0"/>
            </a:br>
            <a:r>
              <a:rPr lang="en-US" sz="3100" dirty="0"/>
              <a:t>· 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The most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produced/used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polymers are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homopolymers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of terminal alkenes.</a:t>
            </a: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·  Produced by radical polymerization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438400"/>
            <a:ext cx="73152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0"/>
            <a:ext cx="7010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47800"/>
            <a:ext cx="86868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534400" cy="640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681</Words>
  <Application>Microsoft Office PowerPoint</Application>
  <PresentationFormat>عرض على الشاشة (3:4)‏</PresentationFormat>
  <Paragraphs>95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Polymer Lecture 1  University of diyala  Department of Physics 2021-12020 </vt:lpstr>
      <vt:lpstr>POLYMERS</vt:lpstr>
      <vt:lpstr>عرض تقديمي في PowerPoint</vt:lpstr>
      <vt:lpstr>Polymer</vt:lpstr>
      <vt:lpstr>Introduction To Polymer Chemistry</vt:lpstr>
      <vt:lpstr>عرض تقديمي في PowerPoint</vt:lpstr>
      <vt:lpstr>Homopolymer:  All monemer are A identical ·  The most produced/used polymers are homopolymers of terminal alkenes. ·  Produced by radical polymerization.</vt:lpstr>
      <vt:lpstr>عرض تقديمي في PowerPoint</vt:lpstr>
      <vt:lpstr>عرض تقديمي في PowerPoint</vt:lpstr>
      <vt:lpstr>Structural characteristics - Closely related to material properties</vt:lpstr>
      <vt:lpstr>عرض تقديمي في PowerPoint</vt:lpstr>
      <vt:lpstr>عرض تقديمي في PowerPoint</vt:lpstr>
      <vt:lpstr>عرض تقديمي في PowerPoint</vt:lpstr>
      <vt:lpstr>Biopolymers polypeptides—proteins-amino acid heteropolymer nucleic acids—RNA/DNA polysaccharides—sugars</vt:lpstr>
      <vt:lpstr>عرض تقديمي في PowerPoint</vt:lpstr>
      <vt:lpstr>عرض تقديمي في PowerPoint</vt:lpstr>
      <vt:lpstr>عرض تقديمي في PowerPoint</vt:lpstr>
      <vt:lpstr>The elastic modulus m is highly temperature dependent! Rubber has small m at room temperature. Also, plastics heated above room temperature are less stiff.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Polymer Chemistry</dc:title>
  <dc:creator>Prof</dc:creator>
  <cp:lastModifiedBy>King</cp:lastModifiedBy>
  <cp:revision>23</cp:revision>
  <dcterms:created xsi:type="dcterms:W3CDTF">2013-10-19T19:16:21Z</dcterms:created>
  <dcterms:modified xsi:type="dcterms:W3CDTF">2021-10-12T19:33:01Z</dcterms:modified>
</cp:coreProperties>
</file>